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2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7560564" cy="1069238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viewProps" Target="viewProps.xml"/><Relationship Id="rId5" Type="http://schemas.openxmlformats.org/officeDocument/2006/relationships/tableStyles" Target="tableStyles.xml"/><Relationship Id="rId4" Type="http://schemas.openxmlformats.org/officeDocument/2006/relationships/presProps" Target="presProps.xml"/><Relationship Id="rId3" Type="http://schemas.openxmlformats.org/officeDocument/2006/relationships/slide" Target="slides/slide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onlinedoctranslator.com/zh-CN/?utm_source=onlinedoctranslator&amp;utm_medium=pdf&amp;utm_campaign=attribution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/>
          <p:nvPr/>
        </p:nvSpPr>
        <p:spPr>
          <a:xfrm>
            <a:off x="455167" y="4861657"/>
            <a:ext cx="6552565" cy="363474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572" rIns="0" bIns="0"/>
          <a:lstStyle/>
          <a:p>
            <a:pPr marL="998219" indent="24129" algn="l" rtl="0" eaLnBrk="0">
              <a:lnSpc>
                <a:spcPct val="101000"/>
              </a:lnSpc>
              <a:spcBef>
                <a:spcPts val="5"/>
              </a:spcBef>
              <a:tabLst/>
            </a:pP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Title: Atopic Dermatitis,</a:t>
            </a:r>
            <a:r>
              <a:rPr sz="1200" b="1" kern="0" spc="-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Contact Dermatitis, Urticaria, Angioedema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                          </a:t>
            </a:r>
            <a:r>
              <a:rPr sz="1200" b="1" kern="0" spc="-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Type:</a:t>
            </a:r>
            <a:r>
              <a:rPr sz="1200" b="1" kern="0" spc="1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Poster Session</a:t>
            </a:r>
            <a:endParaRPr sz="1200" dirty="0">
              <a:latin typeface="Times New Roman"/>
              <a:ea typeface="Times New Roman"/>
              <a:cs typeface="Times New Roman"/>
            </a:endParaRPr>
          </a:p>
          <a:p>
            <a:pPr algn="r" rtl="0" eaLnBrk="0">
              <a:lnSpc>
                <a:spcPts val="2926"/>
              </a:lnSpc>
              <a:spcBef>
                <a:spcPts val="401"/>
              </a:spcBef>
              <a:tabLst/>
            </a:pPr>
            <a:r>
              <a:rPr sz="1800" b="1" kern="0" spc="0" baseline="3347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Presentation</a:t>
            </a:r>
            <a:r>
              <a:rPr sz="1800" b="1" kern="0" spc="40" baseline="3347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sz="1100" b="1" kern="0" spc="4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   </a:t>
            </a:r>
            <a:r>
              <a:rPr sz="1800" b="1" kern="0" spc="0" baseline="-37165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i</a:t>
            </a:r>
            <a:r>
              <a:rPr sz="1100" b="1" kern="0" spc="4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  </a:t>
            </a:r>
            <a:r>
              <a:rPr sz="1800" b="1" kern="0" spc="0" baseline="438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l</a:t>
            </a:r>
            <a:r>
              <a:rPr sz="1800" b="1" kern="0" spc="0" baseline="-37165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d</a:t>
            </a:r>
            <a:r>
              <a:rPr sz="1800" b="1" kern="0" spc="0" baseline="438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i</a:t>
            </a:r>
            <a:r>
              <a:rPr sz="1100" b="1" kern="0" spc="4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       </a:t>
            </a:r>
            <a:r>
              <a:rPr sz="1800" b="1" kern="0" spc="0" baseline="438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r</a:t>
            </a:r>
            <a:r>
              <a:rPr sz="1800" b="1" kern="0" spc="0" baseline="-37165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r</a:t>
            </a:r>
            <a:r>
              <a:rPr sz="1800" b="1" kern="0" spc="0" baseline="438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ed</a:t>
            </a:r>
            <a:r>
              <a:rPr sz="1100" b="1" kern="0" spc="4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800" b="1" kern="0" spc="0" baseline="438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genetic</a:t>
            </a:r>
            <a:r>
              <a:rPr sz="1100" b="1" kern="0" spc="9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800" b="1" kern="0" spc="0" baseline="438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architecture</a:t>
            </a:r>
            <a:r>
              <a:rPr sz="1100" b="1" kern="0" spc="5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800" b="1" kern="0" spc="0" baseline="438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between</a:t>
            </a:r>
            <a:r>
              <a:rPr sz="1100" b="1" kern="0" spc="7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800" b="1" kern="0" spc="0" baseline="438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multiple</a:t>
            </a:r>
            <a:r>
              <a:rPr sz="1100" b="1" kern="0" spc="4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800" b="1" kern="0" spc="0" baseline="438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allergic</a:t>
            </a:r>
            <a:r>
              <a:rPr sz="1100" b="1" kern="0" spc="3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800" b="1" kern="0" spc="0" baseline="438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diseases</a:t>
            </a:r>
            <a:r>
              <a:rPr sz="1100" b="1" kern="0" spc="5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800" b="1" kern="0" spc="0" baseline="438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and</a:t>
            </a:r>
            <a:endParaRPr sz="1800" baseline="43860" dirty="0">
              <a:latin typeface="Times New Roman"/>
              <a:ea typeface="Times New Roman"/>
              <a:cs typeface="Times New Roman"/>
            </a:endParaRPr>
          </a:p>
          <a:p>
            <a:pPr algn="l" rtl="0" eaLnBrk="0">
              <a:lnSpc>
                <a:spcPct val="158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marL="24129" algn="l" rtl="0" eaLnBrk="0">
              <a:lnSpc>
                <a:spcPct val="75000"/>
              </a:lnSpc>
              <a:spcBef>
                <a:spcPts val="362"/>
              </a:spcBef>
              <a:tabLst/>
            </a:pPr>
            <a:r>
              <a:rPr sz="1200" b="1" u="sng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Poster</a:t>
            </a:r>
            <a:r>
              <a:rPr sz="1200" b="1" u="sng" kern="0" spc="5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u="sng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Number</a:t>
            </a:r>
            <a:r>
              <a:rPr sz="1200" b="1" u="sng" kern="0" spc="5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sz="1200" b="1" u="sng" kern="0" spc="-5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5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701</a:t>
            </a:r>
            <a:endParaRPr sz="1200" dirty="0">
              <a:latin typeface="Times New Roman"/>
              <a:ea typeface="Times New Roman"/>
              <a:cs typeface="Times New Roman"/>
            </a:endParaRPr>
          </a:p>
          <a:p>
            <a:pPr algn="l" rtl="0" eaLnBrk="0">
              <a:lnSpc>
                <a:spcPct val="117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marL="24129" algn="l" rtl="0" eaLnBrk="0">
              <a:lnSpc>
                <a:spcPct val="73000"/>
              </a:lnSpc>
              <a:spcBef>
                <a:spcPts val="361"/>
              </a:spcBef>
              <a:tabLst/>
            </a:pPr>
            <a:r>
              <a:rPr sz="1200" b="1" kern="0" spc="-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Location: Convention Center, Ground Level</a:t>
            </a:r>
            <a:r>
              <a:rPr sz="1200" b="1" kern="0" spc="-2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Hall A.</a:t>
            </a:r>
            <a:endParaRPr sz="1200" dirty="0">
              <a:latin typeface="Times New Roman"/>
              <a:ea typeface="Times New Roman"/>
              <a:cs typeface="Times New Roman"/>
            </a:endParaRPr>
          </a:p>
          <a:p>
            <a:pPr marL="20320" indent="-7620" algn="l" rtl="0" eaLnBrk="0">
              <a:lnSpc>
                <a:spcPct val="103000"/>
              </a:lnSpc>
              <a:spcBef>
                <a:spcPts val="1545"/>
              </a:spcBef>
              <a:tabLst/>
            </a:pPr>
            <a:r>
              <a:rPr sz="1200" b="1" kern="0" spc="-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Your abstract will be published in the February 2025 online supplement to The</a:t>
            </a:r>
            <a:r>
              <a:rPr sz="1200" b="1" kern="0" spc="-2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Journal of Allergy and</a:t>
            </a:r>
            <a:r>
              <a:rPr sz="1200" b="1" kern="0" spc="-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Clinical Immunology.  Press Coverage of an abstract or poster is</a:t>
            </a:r>
            <a:r>
              <a:rPr sz="1200" b="1" kern="0" spc="-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strictly prohibited as described</a:t>
            </a:r>
            <a:r>
              <a:rPr sz="1200" b="1" kern="0" spc="2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-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in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 </a:t>
            </a:r>
            <a:r>
              <a:rPr sz="1200" b="1" kern="0" spc="-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our</a:t>
            </a:r>
            <a:r>
              <a:rPr sz="1200" b="1" kern="0" spc="-7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u="sng" kern="0" spc="-10" dirty="0">
                <a:solidFill>
                  <a:srgbClr val="0000FF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AAAAIAbstract Press</a:t>
            </a:r>
            <a:r>
              <a:rPr sz="1200" b="1" u="sng" kern="0" spc="70" dirty="0">
                <a:solidFill>
                  <a:srgbClr val="0000FF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u="sng" kern="0" spc="-20" dirty="0">
                <a:solidFill>
                  <a:srgbClr val="0000FF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Release and Embargo Policy</a:t>
            </a:r>
            <a:r>
              <a:rPr sz="1200" b="1" kern="0" spc="-2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1200" dirty="0">
              <a:latin typeface="Times New Roman"/>
              <a:ea typeface="Times New Roman"/>
              <a:cs typeface="Times New Roman"/>
            </a:endParaRPr>
          </a:p>
          <a:p>
            <a:pPr marL="12700" indent="12700" algn="l" rtl="0" eaLnBrk="0">
              <a:lnSpc>
                <a:spcPct val="187000"/>
              </a:lnSpc>
              <a:spcBef>
                <a:spcPts val="471"/>
              </a:spcBef>
              <a:tabLst/>
            </a:pP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Please</a:t>
            </a:r>
            <a:r>
              <a:rPr sz="1200" b="1" kern="0" spc="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do</a:t>
            </a:r>
            <a:r>
              <a:rPr sz="1200" b="1" kern="0" spc="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not</a:t>
            </a:r>
            <a:r>
              <a:rPr sz="1200" b="1" kern="0" spc="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hesitate</a:t>
            </a:r>
            <a:r>
              <a:rPr sz="1200" b="1" kern="0" spc="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to</a:t>
            </a:r>
            <a:r>
              <a:rPr sz="1200" b="1" kern="0" spc="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contact</a:t>
            </a:r>
            <a:r>
              <a:rPr sz="1200" b="1" kern="0" spc="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u="sng" kern="0" spc="0" dirty="0">
                <a:solidFill>
                  <a:srgbClr val="0000FF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cme</a:t>
            </a:r>
            <a:r>
              <a:rPr sz="1200" b="1" u="sng" kern="0" spc="60" dirty="0">
                <a:solidFill>
                  <a:srgbClr val="0000FF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@</a:t>
            </a:r>
            <a:r>
              <a:rPr sz="1200" b="1" u="sng" kern="0" spc="0" dirty="0">
                <a:solidFill>
                  <a:srgbClr val="0000FF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aaaai</a:t>
            </a:r>
            <a:r>
              <a:rPr sz="1200" b="1" u="sng" kern="0" spc="60" dirty="0">
                <a:solidFill>
                  <a:srgbClr val="0000FF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sz="1200" b="1" u="sng" kern="0" spc="0" dirty="0">
                <a:solidFill>
                  <a:srgbClr val="0000FF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org</a:t>
            </a:r>
            <a:r>
              <a:rPr sz="1200" b="1" kern="0" spc="-60" dirty="0">
                <a:solidFill>
                  <a:srgbClr val="0000FF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with</a:t>
            </a:r>
            <a:r>
              <a:rPr sz="1200" b="1" kern="0" spc="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any</a:t>
            </a:r>
            <a:r>
              <a:rPr sz="1200" b="1" kern="0" spc="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questions</a:t>
            </a:r>
            <a:r>
              <a:rPr sz="1200" b="1" kern="0" spc="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you</a:t>
            </a:r>
            <a:r>
              <a:rPr sz="1200" b="1" kern="0" spc="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may</a:t>
            </a:r>
            <a:r>
              <a:rPr sz="1200" b="1" kern="0" spc="5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have</a:t>
            </a:r>
            <a:r>
              <a:rPr sz="1200" b="1" kern="0" spc="5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                          </a:t>
            </a:r>
            <a:r>
              <a:rPr sz="1200" b="1" kern="0" spc="-2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We look forward to hearing from you.</a:t>
            </a:r>
            <a:endParaRPr sz="1200" dirty="0">
              <a:latin typeface="Times New Roman"/>
              <a:ea typeface="Times New Roman"/>
              <a:cs typeface="Times New Roman"/>
            </a:endParaRPr>
          </a:p>
          <a:p>
            <a:pPr algn="l" rtl="0" eaLnBrk="0">
              <a:lnSpc>
                <a:spcPct val="116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marL="25400" algn="l" rtl="0" eaLnBrk="0">
              <a:lnSpc>
                <a:spcPct val="73000"/>
              </a:lnSpc>
              <a:spcBef>
                <a:spcPts val="367"/>
              </a:spcBef>
              <a:tabLst/>
            </a:pPr>
            <a:r>
              <a:rPr sz="1200" b="1" kern="0" spc="-5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Kind</a:t>
            </a:r>
            <a:r>
              <a:rPr sz="1200" b="1" kern="0" spc="12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-5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Regards,</a:t>
            </a:r>
            <a:endParaRPr sz="1200" dirty="0">
              <a:latin typeface="Times New Roman"/>
              <a:ea typeface="Times New Roman"/>
              <a:cs typeface="Times New Roman"/>
            </a:endParaRPr>
          </a:p>
          <a:p>
            <a:pPr algn="l" rtl="0" eaLnBrk="0">
              <a:lnSpc>
                <a:spcPct val="110000"/>
              </a:lnSpc>
              <a:tabLst/>
            </a:pPr>
            <a:endParaRPr sz="300" dirty="0">
              <a:latin typeface="Arial"/>
              <a:ea typeface="Arial"/>
              <a:cs typeface="Arial"/>
            </a:endParaRPr>
          </a:p>
          <a:p>
            <a:pPr marL="15240" algn="l" rtl="0" eaLnBrk="0">
              <a:lnSpc>
                <a:spcPct val="74000"/>
              </a:lnSpc>
              <a:spcBef>
                <a:spcPts val="3"/>
              </a:spcBef>
              <a:tabLst/>
            </a:pPr>
            <a:r>
              <a:rPr sz="1200" b="1" kern="0" spc="-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Joint Congress Program Committee</a:t>
            </a:r>
            <a:endParaRPr sz="12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" name="textbox 4"/>
          <p:cNvSpPr/>
          <p:nvPr/>
        </p:nvSpPr>
        <p:spPr>
          <a:xfrm>
            <a:off x="2769784" y="5523836"/>
            <a:ext cx="97789" cy="13652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341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ts val="870"/>
              </a:lnSpc>
              <a:tabLst/>
            </a:pPr>
            <a:r>
              <a:rPr sz="1200" b="1" kern="0" spc="2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e</a:t>
            </a:r>
            <a:endParaRPr sz="12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6" name="textbox 6"/>
          <p:cNvSpPr/>
          <p:nvPr/>
        </p:nvSpPr>
        <p:spPr>
          <a:xfrm>
            <a:off x="2836481" y="5337908"/>
            <a:ext cx="98425" cy="13716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341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ts val="879"/>
              </a:lnSpc>
              <a:tabLst/>
            </a:pPr>
            <a:r>
              <a:rPr sz="1200" b="1" kern="0" spc="-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a</a:t>
            </a:r>
            <a:endParaRPr sz="12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8" name="textbox 8"/>
          <p:cNvSpPr/>
          <p:nvPr/>
        </p:nvSpPr>
        <p:spPr>
          <a:xfrm>
            <a:off x="2685961" y="5455711"/>
            <a:ext cx="102870" cy="21145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341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ts val="1462"/>
              </a:lnSpc>
              <a:tabLst/>
            </a:pPr>
            <a:r>
              <a:rPr sz="1200" b="1" kern="0" spc="-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d</a:t>
            </a:r>
            <a:endParaRPr sz="12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0" name="textbox 10"/>
          <p:cNvSpPr/>
          <p:nvPr/>
        </p:nvSpPr>
        <p:spPr>
          <a:xfrm>
            <a:off x="2756579" y="5269783"/>
            <a:ext cx="97789" cy="21145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341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ts val="1462"/>
              </a:lnSpc>
              <a:tabLst/>
            </a:pPr>
            <a:r>
              <a:rPr sz="1100" b="1" kern="0" spc="-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h</a:t>
            </a:r>
            <a:endParaRPr sz="11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2" name="textbox 12"/>
          <p:cNvSpPr/>
          <p:nvPr/>
        </p:nvSpPr>
        <p:spPr>
          <a:xfrm>
            <a:off x="2441642" y="5455711"/>
            <a:ext cx="262254" cy="24574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8829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120000"/>
              </a:lnSpc>
              <a:tabLst/>
            </a:pPr>
            <a:r>
              <a:rPr sz="1200" b="1" kern="0" spc="-3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isor</a:t>
            </a:r>
            <a:endParaRPr sz="12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4" name="textbox 14"/>
          <p:cNvSpPr/>
          <p:nvPr/>
        </p:nvSpPr>
        <p:spPr>
          <a:xfrm>
            <a:off x="2492441" y="5329373"/>
            <a:ext cx="278765" cy="14097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1596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63000"/>
              </a:lnSpc>
              <a:tabLst/>
            </a:pPr>
            <a:r>
              <a:rPr sz="1200" b="1" kern="0" spc="-2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ng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-2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s</a:t>
            </a:r>
            <a:endParaRPr sz="12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6" name="textbox 16"/>
          <p:cNvSpPr/>
          <p:nvPr/>
        </p:nvSpPr>
        <p:spPr>
          <a:xfrm>
            <a:off x="2126346" y="5508290"/>
            <a:ext cx="216534" cy="14605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602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66000"/>
              </a:lnSpc>
              <a:tabLst/>
            </a:pPr>
            <a:r>
              <a:rPr sz="1200" b="1" kern="0" spc="-2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ety</a:t>
            </a:r>
            <a:endParaRPr sz="12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8" name="textbox 18"/>
          <p:cNvSpPr/>
          <p:nvPr/>
        </p:nvSpPr>
        <p:spPr>
          <a:xfrm>
            <a:off x="2053207" y="5337908"/>
            <a:ext cx="246379" cy="13652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873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60000"/>
              </a:lnSpc>
              <a:tabLst/>
            </a:pPr>
            <a:r>
              <a:rPr sz="1200" b="1" kern="0" spc="-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ave</a:t>
            </a:r>
            <a:endParaRPr sz="12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0" name="textbox 20"/>
          <p:cNvSpPr/>
          <p:nvPr/>
        </p:nvSpPr>
        <p:spPr>
          <a:xfrm>
            <a:off x="2015219" y="5525055"/>
            <a:ext cx="92710" cy="13588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341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ts val="867"/>
              </a:lnSpc>
              <a:tabLst/>
            </a:pPr>
            <a:r>
              <a:rPr sz="1200" b="1" kern="0" spc="-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x</a:t>
            </a:r>
            <a:endParaRPr sz="12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2" name="textbox 22"/>
          <p:cNvSpPr/>
          <p:nvPr/>
        </p:nvSpPr>
        <p:spPr>
          <a:xfrm>
            <a:off x="1957174" y="5338365"/>
            <a:ext cx="64769" cy="1212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1407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ct val="90000"/>
              </a:lnSpc>
              <a:tabLst/>
            </a:pPr>
            <a:r>
              <a:rPr sz="700" b="1" kern="0" spc="-2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r</a:t>
            </a:r>
            <a:endParaRPr sz="7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4" name="textbox 24"/>
          <p:cNvSpPr/>
          <p:nvPr/>
        </p:nvSpPr>
        <p:spPr>
          <a:xfrm>
            <a:off x="1942633" y="5524141"/>
            <a:ext cx="97789" cy="1339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341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ts val="850"/>
              </a:lnSpc>
              <a:tabLst/>
            </a:pPr>
            <a:r>
              <a:rPr sz="1100" b="1" kern="0" spc="-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n</a:t>
            </a:r>
            <a:endParaRPr sz="11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6" name="textbox 26"/>
          <p:cNvSpPr/>
          <p:nvPr/>
        </p:nvSpPr>
        <p:spPr>
          <a:xfrm>
            <a:off x="1884588" y="5338213"/>
            <a:ext cx="97789" cy="1339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341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ts val="850"/>
              </a:lnSpc>
              <a:tabLst/>
            </a:pPr>
            <a:r>
              <a:rPr sz="1100" b="1" kern="0" spc="-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n</a:t>
            </a:r>
            <a:endParaRPr sz="11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8" name="textbox 28"/>
          <p:cNvSpPr/>
          <p:nvPr/>
        </p:nvSpPr>
        <p:spPr>
          <a:xfrm>
            <a:off x="1857553" y="5523836"/>
            <a:ext cx="98425" cy="13716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341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ts val="879"/>
              </a:lnSpc>
              <a:tabLst/>
            </a:pPr>
            <a:r>
              <a:rPr sz="1200" b="1" kern="0" spc="-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a</a:t>
            </a:r>
            <a:endParaRPr sz="12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0" name="textbox 30"/>
          <p:cNvSpPr/>
          <p:nvPr/>
        </p:nvSpPr>
        <p:spPr>
          <a:xfrm>
            <a:off x="1799507" y="5311085"/>
            <a:ext cx="117475" cy="1600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4107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ct val="80000"/>
              </a:lnSpc>
              <a:tabLst/>
            </a:pPr>
            <a:r>
              <a:rPr sz="1100" b="1" kern="0" spc="-9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U</a:t>
            </a:r>
            <a:endParaRPr sz="11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2" name="textbox 32"/>
          <p:cNvSpPr/>
          <p:nvPr/>
        </p:nvSpPr>
        <p:spPr>
          <a:xfrm>
            <a:off x="455167" y="875437"/>
            <a:ext cx="6545580" cy="26327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341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6509" algn="l" rtl="0" eaLnBrk="0">
              <a:lnSpc>
                <a:spcPts val="1192"/>
              </a:lnSpc>
              <a:tabLst/>
            </a:pPr>
            <a:r>
              <a:rPr sz="1500" b="1" kern="0" spc="80" baseline="8176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发件人:</a:t>
            </a:r>
            <a:r>
              <a:rPr sz="900" kern="0" spc="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                </a:t>
            </a:r>
            <a:r>
              <a:rPr sz="9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bounces</a:t>
            </a:r>
            <a:r>
              <a:rPr sz="900" b="1" kern="0" spc="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+9263544-19d9-</a:t>
            </a:r>
            <a:r>
              <a:rPr sz="9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jiangjianwei</a:t>
            </a:r>
            <a:r>
              <a:rPr sz="900" b="1" kern="0" spc="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2000=163.</a:t>
            </a:r>
            <a:r>
              <a:rPr sz="9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com</a:t>
            </a:r>
            <a:r>
              <a:rPr sz="900" b="1" kern="0" spc="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@</a:t>
            </a:r>
            <a:r>
              <a:rPr sz="9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em</a:t>
            </a:r>
            <a:r>
              <a:rPr sz="900" b="1" kern="0" spc="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9282.</a:t>
            </a:r>
            <a:r>
              <a:rPr sz="9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aaaai</a:t>
            </a:r>
            <a:r>
              <a:rPr sz="900" b="1" kern="0" spc="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.</a:t>
            </a:r>
            <a:r>
              <a:rPr sz="9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org</a:t>
            </a:r>
            <a:r>
              <a:rPr sz="900" b="1" kern="0" spc="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代表2025</a:t>
            </a:r>
            <a:r>
              <a:rPr sz="900" kern="0" spc="-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9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AAAAI</a:t>
            </a:r>
            <a:r>
              <a:rPr sz="9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900" b="1" kern="0" spc="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/</a:t>
            </a:r>
            <a:endParaRPr sz="900" dirty="0">
              <a:latin typeface="SimSun"/>
              <a:ea typeface="SimSun"/>
              <a:cs typeface="SimSun"/>
            </a:endParaRPr>
          </a:p>
          <a:p>
            <a:pPr marL="1520189" algn="l" rtl="0" eaLnBrk="0">
              <a:lnSpc>
                <a:spcPts val="1133"/>
              </a:lnSpc>
              <a:spcBef>
                <a:spcPts val="307"/>
              </a:spcBef>
              <a:tabLst/>
            </a:pPr>
            <a:r>
              <a:rPr sz="900" b="1" kern="0" spc="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WAO</a:t>
            </a:r>
            <a:r>
              <a:rPr sz="9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900" b="1" kern="0" spc="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Joint</a:t>
            </a:r>
            <a:r>
              <a:rPr sz="9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900" b="1" kern="0" spc="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Congress</a:t>
            </a:r>
            <a:r>
              <a:rPr sz="900" kern="0" spc="-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900" b="1" kern="0" spc="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Progra</a:t>
            </a:r>
            <a:r>
              <a:rPr sz="900" b="1" kern="0" spc="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m</a:t>
            </a:r>
            <a:r>
              <a:rPr sz="9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900" b="1" kern="0" spc="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Committee</a:t>
            </a:r>
            <a:r>
              <a:rPr sz="900" kern="0" spc="-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900" b="1" kern="0" spc="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&lt;cme@aaaai.org&gt;</a:t>
            </a:r>
            <a:endParaRPr sz="900" dirty="0">
              <a:latin typeface="SimSun"/>
              <a:ea typeface="SimSun"/>
              <a:cs typeface="SimSun"/>
            </a:endParaRPr>
          </a:p>
          <a:p>
            <a:pPr marL="16509" algn="l" rtl="0" eaLnBrk="0">
              <a:lnSpc>
                <a:spcPts val="1192"/>
              </a:lnSpc>
              <a:spcBef>
                <a:spcPts val="55"/>
              </a:spcBef>
              <a:tabLst/>
            </a:pPr>
            <a:r>
              <a:rPr sz="1500" b="1" kern="0" spc="30" baseline="7332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发送时间:</a:t>
            </a:r>
            <a:r>
              <a:rPr sz="900" kern="0" spc="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               </a:t>
            </a:r>
            <a:r>
              <a:rPr sz="900" b="1" kern="0" spc="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2024年11月21日星期四</a:t>
            </a:r>
            <a:r>
              <a:rPr sz="9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900" b="1" kern="0" spc="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3:07</a:t>
            </a:r>
            <a:endParaRPr sz="900" dirty="0">
              <a:latin typeface="SimSun"/>
              <a:ea typeface="SimSun"/>
              <a:cs typeface="SimSun"/>
            </a:endParaRPr>
          </a:p>
          <a:p>
            <a:pPr marL="17779" algn="l" rtl="0" eaLnBrk="0">
              <a:lnSpc>
                <a:spcPts val="1192"/>
              </a:lnSpc>
              <a:spcBef>
                <a:spcPts val="151"/>
              </a:spcBef>
              <a:tabLst/>
            </a:pPr>
            <a:r>
              <a:rPr sz="1500" b="1" kern="0" spc="40" baseline="8043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收件人:</a:t>
            </a:r>
            <a:r>
              <a:rPr sz="900" kern="0" spc="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             </a:t>
            </a:r>
            <a:r>
              <a:rPr sz="900" kern="0" spc="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   </a:t>
            </a:r>
            <a:r>
              <a:rPr sz="9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jiangjianwei</a:t>
            </a:r>
            <a:r>
              <a:rPr sz="900" b="1" kern="0" spc="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2000@163.</a:t>
            </a:r>
            <a:r>
              <a:rPr sz="9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com</a:t>
            </a:r>
            <a:endParaRPr sz="900" dirty="0">
              <a:latin typeface="SimSun"/>
              <a:ea typeface="SimSun"/>
              <a:cs typeface="SimSun"/>
            </a:endParaRPr>
          </a:p>
          <a:p>
            <a:pPr marL="21590" algn="l" rtl="0" eaLnBrk="0">
              <a:lnSpc>
                <a:spcPts val="1192"/>
              </a:lnSpc>
              <a:spcBef>
                <a:spcPts val="151"/>
              </a:spcBef>
              <a:tabLst/>
            </a:pPr>
            <a:r>
              <a:rPr sz="1500" b="1" kern="0" spc="60" baseline="89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主题:</a:t>
            </a:r>
            <a:r>
              <a:rPr sz="900" kern="0" spc="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                   </a:t>
            </a:r>
            <a:r>
              <a:rPr sz="9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Co</a:t>
            </a:r>
            <a:r>
              <a:rPr sz="900" b="1" kern="0" spc="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-</a:t>
            </a:r>
            <a:r>
              <a:rPr sz="9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Author</a:t>
            </a:r>
            <a:r>
              <a:rPr sz="9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9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Notification</a:t>
            </a:r>
            <a:r>
              <a:rPr sz="900" kern="0" spc="-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900" b="1" kern="0" spc="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-</a:t>
            </a:r>
            <a:r>
              <a:rPr sz="9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900" b="1" kern="0" spc="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2025</a:t>
            </a:r>
            <a:r>
              <a:rPr sz="900" kern="0" spc="-1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9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AAAAI</a:t>
            </a:r>
            <a:r>
              <a:rPr sz="900" kern="0" spc="-1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900" b="1" kern="0" spc="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/</a:t>
            </a:r>
            <a:r>
              <a:rPr sz="9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9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WAO</a:t>
            </a:r>
            <a:r>
              <a:rPr sz="900" kern="0" spc="-1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9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Joint</a:t>
            </a:r>
            <a:r>
              <a:rPr sz="9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9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Congress</a:t>
            </a:r>
            <a:endParaRPr sz="900" dirty="0">
              <a:latin typeface="SimSun"/>
              <a:ea typeface="SimSun"/>
              <a:cs typeface="SimSun"/>
            </a:endParaRPr>
          </a:p>
          <a:p>
            <a:pPr algn="l" rtl="0" eaLnBrk="0">
              <a:lnSpc>
                <a:spcPct val="181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marL="25400" algn="l" rtl="0" eaLnBrk="0">
              <a:lnSpc>
                <a:spcPct val="73000"/>
              </a:lnSpc>
              <a:spcBef>
                <a:spcPts val="372"/>
              </a:spcBef>
              <a:tabLst/>
            </a:pPr>
            <a:r>
              <a:rPr sz="1200" b="1" kern="0" spc="-4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Dear Jianwei Jiang:</a:t>
            </a:r>
            <a:endParaRPr sz="1200" dirty="0">
              <a:latin typeface="Times New Roman"/>
              <a:ea typeface="Times New Roman"/>
              <a:cs typeface="Times New Roman"/>
            </a:endParaRPr>
          </a:p>
          <a:p>
            <a:pPr marL="14604" indent="5080" algn="l" rtl="0" eaLnBrk="0">
              <a:lnSpc>
                <a:spcPct val="103000"/>
              </a:lnSpc>
              <a:spcBef>
                <a:spcPts val="1543"/>
              </a:spcBef>
              <a:tabLst/>
            </a:pP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Congratulations! On behalf of the Joint</a:t>
            </a:r>
            <a:r>
              <a:rPr sz="1200" b="1" kern="0" spc="-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Congress Program Committee, I am pleased to inform</a:t>
            </a:r>
            <a:r>
              <a:rPr sz="1200" b="1" kern="0" spc="-7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-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you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  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that</a:t>
            </a:r>
            <a:r>
              <a:rPr sz="1200" b="1" kern="0" spc="-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your abstract has been selected for a </a:t>
            </a:r>
            <a:r>
              <a:rPr sz="1200" b="1" u="sng" kern="0" spc="0" dirty="0">
                <a:solidFill>
                  <a:srgbClr val="FF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poster presentation</a:t>
            </a:r>
            <a:r>
              <a:rPr sz="1200" b="1" kern="0" spc="0" dirty="0">
                <a:solidFill>
                  <a:srgbClr val="FF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at</a:t>
            </a:r>
            <a:r>
              <a:rPr sz="1200" b="1" kern="0" spc="-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the 2025</a:t>
            </a:r>
            <a:r>
              <a:rPr sz="1200" b="1" kern="0" spc="-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AAAAI /</a:t>
            </a:r>
            <a:r>
              <a:rPr sz="1200" b="1" kern="0" spc="-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WAO Joint</a:t>
            </a:r>
            <a:endParaRPr sz="1200" dirty="0">
              <a:latin typeface="Times New Roman"/>
              <a:ea typeface="Times New Roman"/>
              <a:cs typeface="Times New Roman"/>
            </a:endParaRPr>
          </a:p>
          <a:p>
            <a:pPr marL="20320" algn="l" rtl="0" eaLnBrk="0">
              <a:lnSpc>
                <a:spcPct val="74000"/>
              </a:lnSpc>
              <a:spcBef>
                <a:spcPts val="281"/>
              </a:spcBef>
              <a:tabLst/>
            </a:pPr>
            <a:r>
              <a:rPr sz="1200" b="1" kern="0" spc="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Congress.</a:t>
            </a:r>
            <a:endParaRPr sz="1200" dirty="0">
              <a:latin typeface="Times New Roman"/>
              <a:ea typeface="Times New Roman"/>
              <a:cs typeface="Times New Roman"/>
            </a:endParaRPr>
          </a:p>
          <a:p>
            <a:pPr algn="l" rtl="0" eaLnBrk="0">
              <a:lnSpc>
                <a:spcPct val="107000"/>
              </a:lnSpc>
              <a:tabLst/>
            </a:pPr>
            <a:endParaRPr sz="1200" dirty="0">
              <a:latin typeface="Arial"/>
              <a:ea typeface="Arial"/>
              <a:cs typeface="Arial"/>
            </a:endParaRPr>
          </a:p>
          <a:p>
            <a:pPr marL="20320" indent="-7620" algn="l" rtl="0" eaLnBrk="0">
              <a:lnSpc>
                <a:spcPct val="103000"/>
              </a:lnSpc>
              <a:spcBef>
                <a:spcPts val="3"/>
              </a:spcBef>
              <a:tabLst/>
            </a:pPr>
            <a:r>
              <a:rPr sz="1200" b="1" kern="0" spc="-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Your Primary</a:t>
            </a:r>
            <a:r>
              <a:rPr sz="1200" b="1" kern="0" spc="-7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-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Author has been notified of this acceptance.  If</a:t>
            </a:r>
            <a:r>
              <a:rPr sz="1200" b="1" kern="0" spc="-5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-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your Primary</a:t>
            </a:r>
            <a:r>
              <a:rPr sz="1200" b="1" kern="0" spc="-7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-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Author</a:t>
            </a:r>
            <a:r>
              <a:rPr sz="1200" b="1" kern="0" spc="-2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cannot</a:t>
            </a:r>
            <a:r>
              <a:rPr sz="1200" b="1" kern="0" spc="4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-2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be</a:t>
            </a:r>
            <a:r>
              <a:rPr sz="1200" b="1" kern="0" spc="5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-2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present,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any co-author may present on thei</a:t>
            </a:r>
            <a:r>
              <a:rPr sz="1200" b="1" kern="0" spc="-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r behalf.</a:t>
            </a:r>
            <a:endParaRPr sz="1200" dirty="0">
              <a:latin typeface="Times New Roman"/>
              <a:ea typeface="Times New Roman"/>
              <a:cs typeface="Times New Roman"/>
            </a:endParaRPr>
          </a:p>
        </p:txBody>
      </p:sp>
      <p:graphicFrame>
        <p:nvGraphicFramePr>
          <p:cNvPr id="34" name="table 34"/>
          <p:cNvGraphicFramePr>
            <a:graphicFrameLocks noGrp="1"/>
          </p:cNvGraphicFramePr>
          <p:nvPr/>
        </p:nvGraphicFramePr>
        <p:xfrm>
          <a:off x="339852" y="3680459"/>
          <a:ext cx="6752590" cy="304800"/>
        </p:xfrm>
        <a:graphic>
          <a:graphicData uri="http://schemas.openxmlformats.org/drawingml/2006/table">
            <a:tbl>
              <a:tblPr/>
              <a:tblGrid>
                <a:gridCol w="6752590"/>
              </a:tblGrid>
              <a:tr h="29210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5B8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8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8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6" name="textbox 36"/>
          <p:cNvSpPr/>
          <p:nvPr/>
        </p:nvSpPr>
        <p:spPr>
          <a:xfrm>
            <a:off x="449580" y="3739896"/>
            <a:ext cx="6643369" cy="186689"/>
          </a:xfrm>
          <a:prstGeom prst="rect">
            <a:avLst/>
          </a:prstGeom>
          <a:solidFill>
            <a:srgbClr val="5B89B5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vert="horz" wrap="square" lIns="0" tIns="299" rIns="0" bIns="0"/>
          <a:lstStyle/>
          <a:p>
            <a:pPr marL="19050" algn="l" rtl="0" eaLnBrk="0">
              <a:lnSpc>
                <a:spcPts val="1462"/>
              </a:lnSpc>
              <a:spcBef>
                <a:spcPts val="2"/>
              </a:spcBef>
              <a:tabLst/>
            </a:pPr>
            <a:r>
              <a:rPr sz="1200" b="1" kern="0" spc="50" dirty="0">
                <a:solidFill>
                  <a:srgbClr val="FFFFFF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The session </a:t>
            </a:r>
            <a:r>
              <a:rPr sz="1200" b="1" kern="0" spc="40" dirty="0">
                <a:solidFill>
                  <a:srgbClr val="FFFFFF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details are listed below.</a:t>
            </a:r>
            <a:endParaRPr sz="12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8" name="textbox 38"/>
          <p:cNvSpPr/>
          <p:nvPr/>
        </p:nvSpPr>
        <p:spPr>
          <a:xfrm>
            <a:off x="814375" y="4411771"/>
            <a:ext cx="1024255" cy="39052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5910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626109" indent="-614044" algn="l" rtl="0" eaLnBrk="0">
              <a:lnSpc>
                <a:spcPct val="100000"/>
              </a:lnSpc>
              <a:tabLst/>
            </a:pPr>
            <a:r>
              <a:rPr sz="1200" b="1" kern="0" spc="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Session Date</a:t>
            </a:r>
            <a:r>
              <a:rPr sz="1200" b="1" kern="0" spc="-2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6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/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-2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Time:</a:t>
            </a:r>
            <a:endParaRPr sz="12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0" name="textbox 40"/>
          <p:cNvSpPr/>
          <p:nvPr/>
        </p:nvSpPr>
        <p:spPr>
          <a:xfrm>
            <a:off x="1856943" y="4546037"/>
            <a:ext cx="1938654" cy="15811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6138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72000"/>
              </a:lnSpc>
              <a:tabLst/>
            </a:pPr>
            <a:r>
              <a:rPr sz="1200" b="1" kern="0" spc="2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3/2/2025, 9:4</a:t>
            </a:r>
            <a:r>
              <a:rPr sz="1200" b="1" kern="0" spc="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5 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am</a:t>
            </a:r>
            <a:r>
              <a:rPr sz="1200" b="1" kern="0" spc="1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- 10:45 </a:t>
            </a:r>
            <a:r>
              <a:rPr sz="1200" b="1" kern="0" spc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am</a:t>
            </a:r>
            <a:endParaRPr sz="1200" dirty="0">
              <a:latin typeface="Times New Roman"/>
              <a:ea typeface="Times New Roman"/>
              <a:cs typeface="Times New Roman"/>
            </a:endParaRPr>
          </a:p>
        </p:txBody>
      </p:sp>
      <p:grpSp>
        <p:nvGrpSpPr>
          <p:cNvPr id="2" name="group 2"/>
          <p:cNvGrpSpPr/>
          <p:nvPr/>
        </p:nvGrpSpPr>
        <p:grpSpPr>
          <a:xfrm rot="21600000">
            <a:off x="451865" y="756666"/>
            <a:ext cx="6656831" cy="32003"/>
            <a:chOff x="0" y="0"/>
            <a:chExt cx="6656831" cy="32003"/>
          </a:xfrm>
        </p:grpSpPr>
        <p:sp>
          <p:nvSpPr>
            <p:cNvPr id="42" name="path 42"/>
            <p:cNvSpPr/>
            <p:nvPr/>
          </p:nvSpPr>
          <p:spPr>
            <a:xfrm>
              <a:off x="0" y="0"/>
              <a:ext cx="6656831" cy="32003"/>
            </a:xfrm>
            <a:custGeom>
              <a:avLst/>
              <a:gdLst/>
              <a:ahLst/>
              <a:cxnLst/>
              <a:rect l="0" t="0" r="0" b="0"/>
              <a:pathLst>
                <a:path w="10483" h="50">
                  <a:moveTo>
                    <a:pt x="25" y="25"/>
                  </a:moveTo>
                  <a:lnTo>
                    <a:pt x="10457" y="25"/>
                  </a:lnTo>
                </a:path>
              </a:pathLst>
            </a:custGeom>
            <a:noFill/>
            <a:ln w="32003" cap="sq">
              <a:solidFill>
                <a:srgbClr val="000000"/>
              </a:solidFill>
              <a:prstDash val="solid"/>
              <a:round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44" name="path 44"/>
            <p:cNvSpPr/>
            <p:nvPr/>
          </p:nvSpPr>
          <p:spPr>
            <a:xfrm>
              <a:off x="6640066" y="0"/>
              <a:ext cx="1524" cy="1523"/>
            </a:xfrm>
            <a:custGeom>
              <a:avLst/>
              <a:gdLst/>
              <a:ahLst/>
              <a:cxnLst/>
              <a:rect l="0" t="0" r="0" b="0"/>
              <a:pathLst>
                <a:path w="2" h="2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1523" cap="sq">
              <a:solidFill>
                <a:srgbClr val="000000"/>
              </a:solidFill>
              <a:prstDash val="solid"/>
              <a:round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textbox 46"/>
          <p:cNvSpPr/>
          <p:nvPr/>
        </p:nvSpPr>
        <p:spPr>
          <a:xfrm>
            <a:off x="1099820" y="4227673"/>
            <a:ext cx="1459230" cy="16446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029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ct val="76000"/>
              </a:lnSpc>
              <a:tabLst/>
            </a:pPr>
            <a:r>
              <a:rPr sz="1200" b="1" kern="0" spc="-3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Y</a:t>
            </a:r>
            <a:r>
              <a:rPr sz="1200" b="1" kern="0" spc="-2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our Role:</a:t>
            </a:r>
            <a:r>
              <a:rPr sz="1200" b="1" kern="0" spc="5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200" b="1" kern="0" spc="-2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Co-Author</a:t>
            </a:r>
            <a:endParaRPr sz="12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8" name="textbox 48"/>
          <p:cNvSpPr/>
          <p:nvPr/>
        </p:nvSpPr>
        <p:spPr>
          <a:xfrm>
            <a:off x="3745027" y="10112105"/>
            <a:ext cx="77469" cy="1346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6882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79000"/>
              </a:lnSpc>
              <a:tabLst/>
            </a:pPr>
            <a:r>
              <a:rPr sz="900" b="1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</a:t>
            </a:r>
            <a:endParaRPr sz="9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50"/>
          <p:cNvSpPr/>
          <p:nvPr/>
        </p:nvSpPr>
        <p:spPr>
          <a:xfrm>
            <a:off x="460425" y="4839519"/>
            <a:ext cx="6544944" cy="365188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366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997585" indent="22225" algn="l" rtl="0" eaLnBrk="0">
              <a:lnSpc>
                <a:spcPct val="115000"/>
              </a:lnSpc>
              <a:tabLst/>
            </a:pPr>
            <a:r>
              <a:rPr sz="1100" kern="0" spc="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标题：</a:t>
            </a:r>
            <a:r>
              <a:rPr sz="1100" kern="0" spc="-18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特应性⽪炎、</a:t>
            </a:r>
            <a:r>
              <a:rPr sz="1100" kern="0" spc="-14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接触性⽪炎、</a:t>
            </a:r>
            <a:r>
              <a:rPr sz="1100" kern="0" spc="-1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荨⿇疹、</a:t>
            </a:r>
            <a:r>
              <a:rPr sz="1100" kern="0" spc="-14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⾎</a:t>
            </a:r>
            <a:r>
              <a:rPr sz="1100" kern="0" spc="1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管性⽔肿 类型：</a:t>
            </a:r>
            <a:r>
              <a:rPr sz="1100" kern="0" spc="-17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1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海报展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                           </a:t>
            </a:r>
            <a:r>
              <a:rPr sz="1100" kern="0" spc="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⽰会</a:t>
            </a:r>
            <a:endParaRPr sz="1100" dirty="0">
              <a:latin typeface="Microsoft YaHei"/>
              <a:ea typeface="Microsoft YaHei"/>
              <a:cs typeface="Microsoft YaHei"/>
            </a:endParaRPr>
          </a:p>
          <a:p>
            <a:pPr marL="1408430" algn="l" rtl="0" eaLnBrk="0">
              <a:lnSpc>
                <a:spcPct val="81000"/>
              </a:lnSpc>
              <a:spcBef>
                <a:spcPts val="591"/>
              </a:spcBef>
              <a:tabLst/>
            </a:pPr>
            <a:r>
              <a:rPr sz="1100" kern="0" spc="5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揭⽰多种过敏性疾病之间的</a:t>
            </a:r>
            <a:r>
              <a:rPr sz="1100" kern="0" spc="4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共同遗传结构和</a:t>
            </a:r>
            <a:endParaRPr sz="1100" dirty="0">
              <a:latin typeface="Microsoft YaHei"/>
              <a:ea typeface="Microsoft YaHei"/>
              <a:cs typeface="Microsoft YaHei"/>
            </a:endParaRPr>
          </a:p>
          <a:p>
            <a:pPr marL="1407160" algn="l" rtl="0" eaLnBrk="0">
              <a:lnSpc>
                <a:spcPct val="86000"/>
              </a:lnSpc>
              <a:spcBef>
                <a:spcPts val="355"/>
              </a:spcBef>
              <a:tabLst/>
            </a:pPr>
            <a:r>
              <a:rPr sz="1200" kern="0" spc="-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焦虑症</a:t>
            </a:r>
            <a:endParaRPr sz="1200" dirty="0">
              <a:latin typeface="Microsoft YaHei"/>
              <a:ea typeface="Microsoft YaHei"/>
              <a:cs typeface="Microsoft YaHei"/>
            </a:endParaRPr>
          </a:p>
          <a:p>
            <a:pPr algn="l" rtl="0" eaLnBrk="0">
              <a:lnSpc>
                <a:spcPct val="155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marL="13970" algn="l" rtl="0" eaLnBrk="0">
              <a:lnSpc>
                <a:spcPct val="90000"/>
              </a:lnSpc>
              <a:spcBef>
                <a:spcPts val="334"/>
              </a:spcBef>
              <a:tabLst/>
            </a:pPr>
            <a:r>
              <a:rPr sz="1100" u="sng" kern="0" spc="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海报编号：</a:t>
            </a:r>
            <a:r>
              <a:rPr sz="1100" u="sng" kern="0" spc="-2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701</a:t>
            </a:r>
            <a:endParaRPr sz="1100" dirty="0">
              <a:latin typeface="Microsoft YaHei"/>
              <a:ea typeface="Microsoft YaHei"/>
              <a:cs typeface="Microsoft YaHei"/>
            </a:endParaRPr>
          </a:p>
          <a:p>
            <a:pPr algn="l" rtl="0" eaLnBrk="0">
              <a:lnSpc>
                <a:spcPct val="111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92000"/>
              </a:lnSpc>
              <a:spcBef>
                <a:spcPts val="335"/>
              </a:spcBef>
              <a:tabLst/>
            </a:pPr>
            <a:r>
              <a:rPr sz="1100" kern="0" spc="-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地点：</a:t>
            </a:r>
            <a:r>
              <a:rPr sz="1100" kern="0" spc="-18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-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会议中⼼，</a:t>
            </a:r>
            <a:r>
              <a:rPr sz="1100" kern="0" spc="-18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-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地⾯层</a:t>
            </a:r>
            <a:r>
              <a:rPr sz="1100" kern="0" spc="-3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，</a:t>
            </a:r>
            <a:r>
              <a:rPr sz="1100" kern="0" spc="-15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-3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A 厅。</a:t>
            </a:r>
            <a:endParaRPr sz="1100" dirty="0">
              <a:latin typeface="Microsoft YaHei"/>
              <a:ea typeface="Microsoft YaHei"/>
              <a:cs typeface="Microsoft YaHei"/>
            </a:endParaRPr>
          </a:p>
          <a:p>
            <a:pPr algn="l" rtl="0" eaLnBrk="0">
              <a:lnSpc>
                <a:spcPct val="114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marL="15240" indent="-2540" algn="l" rtl="0" eaLnBrk="0">
              <a:lnSpc>
                <a:spcPct val="101000"/>
              </a:lnSpc>
              <a:spcBef>
                <a:spcPts val="338"/>
              </a:spcBef>
              <a:tabLst/>
            </a:pPr>
            <a:r>
              <a:rPr sz="1100" kern="0" spc="3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您的摘要将发表在 2025 年 2 ⽉的《过敏</a:t>
            </a:r>
            <a:r>
              <a:rPr sz="1100" kern="0" spc="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与临床免疫学杂志》</a:t>
            </a:r>
            <a:r>
              <a:rPr sz="1100" kern="0" spc="-18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在线增刊中。</a:t>
            </a:r>
            <a:r>
              <a:rPr sz="1100" kern="0" spc="-18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根据我们的规定，</a:t>
            </a:r>
            <a:r>
              <a:rPr sz="1100" kern="0" spc="-19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严禁对摘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3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要或海报进⾏新闻报道</a:t>
            </a:r>
            <a:r>
              <a:rPr sz="1100" u="sng" kern="0" spc="0" dirty="0">
                <a:solidFill>
                  <a:srgbClr val="0000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AAAAI</a:t>
            </a:r>
            <a:r>
              <a:rPr sz="1100" u="sng" kern="0" spc="30" dirty="0">
                <a:solidFill>
                  <a:srgbClr val="0000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摘</a:t>
            </a:r>
            <a:r>
              <a:rPr sz="1100" u="sng" kern="0" spc="20" dirty="0">
                <a:solidFill>
                  <a:srgbClr val="0000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要新闻稿和禁运政策</a:t>
            </a:r>
            <a:r>
              <a:rPr sz="1100" kern="0" spc="-100" dirty="0">
                <a:solidFill>
                  <a:srgbClr val="0000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。</a:t>
            </a:r>
            <a:endParaRPr sz="1100" dirty="0">
              <a:latin typeface="Microsoft YaHei"/>
              <a:ea typeface="Microsoft YaHei"/>
              <a:cs typeface="Microsoft YaHei"/>
            </a:endParaRPr>
          </a:p>
          <a:p>
            <a:pPr algn="l" rtl="0" eaLnBrk="0">
              <a:lnSpc>
                <a:spcPct val="119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20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marL="13970" algn="l" rtl="0" eaLnBrk="0">
              <a:lnSpc>
                <a:spcPct val="95000"/>
              </a:lnSpc>
              <a:spcBef>
                <a:spcPts val="342"/>
              </a:spcBef>
              <a:tabLst/>
            </a:pPr>
            <a:r>
              <a:rPr sz="1100" kern="0" spc="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请随时联系</a:t>
            </a:r>
            <a:r>
              <a:rPr sz="1100" u="sng" kern="0" spc="0" dirty="0">
                <a:solidFill>
                  <a:srgbClr val="0000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cme</a:t>
            </a:r>
            <a:r>
              <a:rPr sz="1100" u="sng" kern="0" spc="20" dirty="0">
                <a:solidFill>
                  <a:srgbClr val="0000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@</a:t>
            </a:r>
            <a:r>
              <a:rPr sz="1100" u="sng" kern="0" spc="0" dirty="0">
                <a:solidFill>
                  <a:srgbClr val="0000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aaaai</a:t>
            </a:r>
            <a:r>
              <a:rPr sz="1100" u="sng" kern="0" spc="20" dirty="0">
                <a:solidFill>
                  <a:srgbClr val="0000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.</a:t>
            </a:r>
            <a:r>
              <a:rPr sz="1100" u="sng" kern="0" spc="0" dirty="0">
                <a:solidFill>
                  <a:srgbClr val="0000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org</a:t>
            </a:r>
            <a:r>
              <a:rPr sz="1100" kern="0" spc="20" dirty="0">
                <a:solidFill>
                  <a:srgbClr val="0000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回答您的任何疑问。</a:t>
            </a:r>
            <a:endParaRPr sz="1100" dirty="0">
              <a:latin typeface="Microsoft YaHei"/>
              <a:ea typeface="Microsoft YaHei"/>
              <a:cs typeface="Microsoft YaHei"/>
            </a:endParaRPr>
          </a:p>
          <a:p>
            <a:pPr marL="13970" algn="l" rtl="0" eaLnBrk="0">
              <a:lnSpc>
                <a:spcPts val="2734"/>
              </a:lnSpc>
              <a:spcBef>
                <a:spcPts val="16"/>
              </a:spcBef>
              <a:tabLst/>
            </a:pP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我们期待您的回复。</a:t>
            </a:r>
            <a:endParaRPr sz="1100" dirty="0">
              <a:latin typeface="Microsoft YaHei"/>
              <a:ea typeface="Microsoft YaHei"/>
              <a:cs typeface="Microsoft YaHei"/>
            </a:endParaRPr>
          </a:p>
          <a:p>
            <a:pPr algn="l" rtl="0" eaLnBrk="0">
              <a:lnSpc>
                <a:spcPct val="126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marL="17779" algn="l" rtl="0" eaLnBrk="0">
              <a:lnSpc>
                <a:spcPct val="92000"/>
              </a:lnSpc>
              <a:spcBef>
                <a:spcPts val="342"/>
              </a:spcBef>
              <a:tabLst/>
            </a:pPr>
            <a:r>
              <a:rPr sz="1100" kern="0" spc="-4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亲切的问候，</a:t>
            </a:r>
            <a:endParaRPr sz="1100" dirty="0">
              <a:latin typeface="Microsoft YaHei"/>
              <a:ea typeface="Microsoft YaHei"/>
              <a:cs typeface="Microsoft YaHei"/>
            </a:endParaRPr>
          </a:p>
          <a:p>
            <a:pPr marL="13334" algn="l" rtl="0" eaLnBrk="0">
              <a:lnSpc>
                <a:spcPct val="90000"/>
              </a:lnSpc>
              <a:spcBef>
                <a:spcPts val="249"/>
              </a:spcBef>
              <a:tabLst/>
            </a:pPr>
            <a:r>
              <a:rPr sz="1100" kern="0" spc="4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联合⼤会计划委员会</a:t>
            </a:r>
            <a:endParaRPr sz="1100" dirty="0">
              <a:latin typeface="Microsoft YaHei"/>
              <a:ea typeface="Microsoft YaHei"/>
              <a:cs typeface="Microsoft YaHei"/>
            </a:endParaRPr>
          </a:p>
        </p:txBody>
      </p:sp>
      <p:graphicFrame>
        <p:nvGraphicFramePr>
          <p:cNvPr id="52" name="table 52"/>
          <p:cNvGraphicFramePr>
            <a:graphicFrameLocks noGrp="1"/>
          </p:cNvGraphicFramePr>
          <p:nvPr/>
        </p:nvGraphicFramePr>
        <p:xfrm>
          <a:off x="451865" y="756666"/>
          <a:ext cx="6656704" cy="1401444"/>
        </p:xfrm>
        <a:graphic>
          <a:graphicData uri="http://schemas.openxmlformats.org/drawingml/2006/table">
            <a:tbl>
              <a:tblPr/>
              <a:tblGrid>
                <a:gridCol w="1232535"/>
                <a:gridCol w="5424170"/>
              </a:tblGrid>
              <a:tr h="46355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  <a:tabLst/>
                      </a:pPr>
                      <a:endParaRPr sz="8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20320" algn="l" rtl="0" eaLnBrk="0">
                        <a:lnSpc>
                          <a:spcPct val="86000"/>
                        </a:lnSpc>
                        <a:spcBef>
                          <a:spcPts val="6"/>
                        </a:spcBef>
                        <a:tabLst/>
                      </a:pPr>
                      <a:r>
                        <a:rPr sz="1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发件⼈:</a:t>
                      </a:r>
                      <a:endParaRPr sz="1000" dirty="0">
                        <a:latin typeface="Microsoft YaHei"/>
                        <a:ea typeface="Microsoft YaHei"/>
                        <a:cs typeface="Microsoft YaHei"/>
                      </a:endParaRPr>
                    </a:p>
                  </a:txBody>
                  <a:tcPr marL="0" marR="0" marT="0" marB="0" vert="horz">
                    <a:lnL>
                      <a:noFill/>
                    </a:lnL>
                    <a:lnR>
                      <a:noFill/>
                    </a:lnR>
                    <a:lnT w="317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  <a:tabLst/>
                      </a:pPr>
                      <a:endParaRPr sz="9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292100" indent="2540" algn="l" rtl="0" eaLnBrk="0">
                        <a:lnSpc>
                          <a:spcPct val="110000"/>
                        </a:lnSpc>
                        <a:spcBef>
                          <a:spcPts val="2"/>
                        </a:spcBef>
                        <a:tabLst/>
                      </a:pPr>
                      <a:r>
                        <a:rPr sz="9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ounces+9263544-19d9-jianjianwei2000=163.com@em9282.aaaai.org代表2025</a:t>
                      </a:r>
                      <a:r>
                        <a:rPr sz="900" kern="0" spc="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 </a:t>
                      </a:r>
                      <a:r>
                        <a:rPr sz="9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AAAAI /            </a:t>
                      </a:r>
                      <a:r>
                        <a:rPr sz="9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WAO</a:t>
                      </a:r>
                      <a:r>
                        <a:rPr sz="9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联合⼤会程序委员会 &lt; </a:t>
                      </a:r>
                      <a:r>
                        <a:rPr sz="9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cme</a:t>
                      </a:r>
                      <a:r>
                        <a:rPr sz="9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@</a:t>
                      </a:r>
                      <a:r>
                        <a:rPr sz="9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aaaai</a:t>
                      </a:r>
                      <a:r>
                        <a:rPr sz="9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.</a:t>
                      </a:r>
                      <a:r>
                        <a:rPr sz="9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org</a:t>
                      </a:r>
                      <a:r>
                        <a:rPr sz="9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 &gt;</a:t>
                      </a:r>
                      <a:endParaRPr sz="900" dirty="0">
                        <a:latin typeface="Microsoft YaHei"/>
                        <a:ea typeface="Microsoft YaHei"/>
                        <a:cs typeface="Microsoft YaHei"/>
                      </a:endParaRPr>
                    </a:p>
                  </a:txBody>
                  <a:tcPr marL="0" marR="0" marT="0" marB="0" vert="horz">
                    <a:lnL>
                      <a:noFill/>
                    </a:lnL>
                    <a:lnR>
                      <a:noFill/>
                    </a:lnR>
                    <a:lnT w="317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7479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56236"/>
                        </a:lnSpc>
                        <a:tabLst/>
                      </a:pPr>
                      <a:endParaRPr sz="1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19684" algn="l" rtl="0" eaLnBrk="0">
                        <a:lnSpc>
                          <a:spcPct val="91000"/>
                        </a:lnSpc>
                        <a:tabLst/>
                      </a:pPr>
                      <a:r>
                        <a:rPr sz="900" kern="0" spc="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发送时间:</a:t>
                      </a:r>
                      <a:endParaRPr sz="900" dirty="0">
                        <a:latin typeface="Microsoft YaHei"/>
                        <a:ea typeface="Microsoft YaHei"/>
                        <a:cs typeface="Microsoft YaHei"/>
                      </a:endParaRPr>
                    </a:p>
                  </a:txBody>
                  <a:tcPr marL="0" marR="0" marT="0" marB="0" vert="horz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3000"/>
                        </a:lnSpc>
                        <a:tabLst/>
                      </a:pPr>
                      <a:endParaRPr sz="2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293370" algn="l" rtl="0" eaLnBrk="0">
                        <a:lnSpc>
                          <a:spcPct val="85000"/>
                        </a:lnSpc>
                        <a:spcBef>
                          <a:spcPts val="1"/>
                        </a:spcBef>
                        <a:tabLst/>
                      </a:pPr>
                      <a:r>
                        <a:rPr sz="9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2024年11⽉21⽇星期四 3:0</a:t>
                      </a:r>
                      <a:r>
                        <a:rPr sz="9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7</a:t>
                      </a:r>
                      <a:endParaRPr sz="900" dirty="0">
                        <a:latin typeface="Microsoft YaHei"/>
                        <a:ea typeface="Microsoft YaHei"/>
                        <a:cs typeface="Microsoft YaHei"/>
                      </a:endParaRPr>
                    </a:p>
                  </a:txBody>
                  <a:tcPr marL="0" marR="0" marT="0" marB="0" vert="horz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529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3000"/>
                        </a:lnSpc>
                        <a:tabLst/>
                      </a:pPr>
                      <a:endParaRPr sz="1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24129" algn="l" rtl="0" eaLnBrk="0">
                        <a:lnSpc>
                          <a:spcPct val="86000"/>
                        </a:lnSpc>
                        <a:tabLst/>
                      </a:pPr>
                      <a:r>
                        <a:rPr sz="1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收件⼈:</a:t>
                      </a:r>
                      <a:endParaRPr sz="1000" dirty="0">
                        <a:latin typeface="Microsoft YaHei"/>
                        <a:ea typeface="Microsoft YaHei"/>
                        <a:cs typeface="Microsoft YaHei"/>
                      </a:endParaRPr>
                    </a:p>
                  </a:txBody>
                  <a:tcPr marL="0" marR="0" marT="0" marB="0" vert="horz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39000"/>
                        </a:lnSpc>
                        <a:tabLst/>
                      </a:pPr>
                      <a:endParaRPr sz="2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294004" algn="l" rtl="0" eaLnBrk="0">
                        <a:lnSpc>
                          <a:spcPct val="93000"/>
                        </a:lnSpc>
                        <a:spcBef>
                          <a:spcPts val="2"/>
                        </a:spcBef>
                        <a:tabLst/>
                      </a:pPr>
                      <a:r>
                        <a:rPr sz="9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蒋建伟2000@163.</a:t>
                      </a:r>
                      <a:r>
                        <a:rPr sz="9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com</a:t>
                      </a:r>
                      <a:endParaRPr sz="900" dirty="0">
                        <a:latin typeface="Microsoft YaHei"/>
                        <a:ea typeface="Microsoft YaHei"/>
                        <a:cs typeface="Microsoft YaHei"/>
                      </a:endParaRPr>
                    </a:p>
                  </a:txBody>
                  <a:tcPr marL="0" marR="0" marT="0" marB="0" vert="horz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369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74503"/>
                        </a:lnSpc>
                        <a:tabLst/>
                      </a:pPr>
                      <a:endParaRPr sz="1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23495" algn="l" rtl="0" eaLnBrk="0">
                        <a:lnSpc>
                          <a:spcPct val="94000"/>
                        </a:lnSpc>
                        <a:tabLst/>
                      </a:pPr>
                      <a:r>
                        <a:rPr sz="9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主题：</a:t>
                      </a:r>
                      <a:endParaRPr sz="900" dirty="0">
                        <a:latin typeface="Microsoft YaHei"/>
                        <a:ea typeface="Microsoft YaHei"/>
                        <a:cs typeface="Microsoft YaHei"/>
                      </a:endParaRPr>
                    </a:p>
                  </a:txBody>
                  <a:tcPr marL="0" marR="0" marT="0" marB="0" vert="horz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7000"/>
                        </a:lnSpc>
                        <a:tabLst/>
                      </a:pPr>
                      <a:endParaRPr sz="2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295275" algn="l" rtl="0" eaLnBrk="0">
                        <a:lnSpc>
                          <a:spcPct val="99000"/>
                        </a:lnSpc>
                        <a:spcBef>
                          <a:spcPts val="2"/>
                        </a:spcBef>
                        <a:tabLst/>
                      </a:pPr>
                      <a:r>
                        <a:rPr sz="9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共同作者通知 - 2025 年</a:t>
                      </a:r>
                      <a:r>
                        <a:rPr sz="900" kern="0" spc="-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 </a:t>
                      </a:r>
                      <a:r>
                        <a:rPr sz="9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AAAAI / WAO 联合⼤</a:t>
                      </a:r>
                      <a:r>
                        <a:rPr sz="9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会</a:t>
                      </a:r>
                      <a:endParaRPr sz="900" dirty="0">
                        <a:latin typeface="Microsoft YaHei"/>
                        <a:ea typeface="Microsoft YaHei"/>
                        <a:cs typeface="Microsoft YaHei"/>
                      </a:endParaRPr>
                    </a:p>
                  </a:txBody>
                  <a:tcPr marL="0" marR="0" marT="0" marB="0" vert="horz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194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1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26669" algn="l" rtl="0" eaLnBrk="0">
                        <a:lnSpc>
                          <a:spcPct val="77000"/>
                        </a:lnSpc>
                        <a:spcBef>
                          <a:spcPts val="7"/>
                        </a:spcBef>
                        <a:tabLst/>
                      </a:pPr>
                      <a:r>
                        <a:rPr sz="11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Microsoft YaHei"/>
                          <a:ea typeface="Microsoft YaHei"/>
                          <a:cs typeface="Microsoft YaHei"/>
                        </a:rPr>
                        <a:t>亲爱的蒋建伟：</a:t>
                      </a:r>
                      <a:endParaRPr sz="1100" dirty="0">
                        <a:latin typeface="Microsoft YaHei"/>
                        <a:ea typeface="Microsoft YaHei"/>
                        <a:cs typeface="Microsoft YaHei"/>
                      </a:endParaRPr>
                    </a:p>
                  </a:txBody>
                  <a:tcPr marL="0" marR="0" marT="0" marB="0" vert="horz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4" name="textbox 54"/>
          <p:cNvSpPr/>
          <p:nvPr/>
        </p:nvSpPr>
        <p:spPr>
          <a:xfrm>
            <a:off x="458965" y="2381307"/>
            <a:ext cx="6335395" cy="92392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4923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indent="635" algn="l" rtl="0" eaLnBrk="0">
              <a:lnSpc>
                <a:spcPct val="101000"/>
              </a:lnSpc>
              <a:tabLst/>
            </a:pPr>
            <a:r>
              <a:rPr sz="1100" kern="0" spc="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恭喜！</a:t>
            </a:r>
            <a:r>
              <a:rPr sz="1100" kern="0" spc="-15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我谨代表联合⼤会计划委员会⾼兴地通知您，</a:t>
            </a:r>
            <a:r>
              <a:rPr sz="1100" kern="0" spc="-18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您的摘要已被选为</a:t>
            </a:r>
            <a:r>
              <a:rPr sz="1100" u="sng" kern="0" spc="20" dirty="0">
                <a:solidFill>
                  <a:srgbClr val="FF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海报展⽰</a:t>
            </a:r>
            <a:r>
              <a:rPr sz="1100" kern="0" spc="20" dirty="0">
                <a:solidFill>
                  <a:srgbClr val="FF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在 2025 年</a:t>
            </a:r>
            <a:r>
              <a:rPr sz="1100" kern="0" spc="-6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AAAAI</a:t>
            </a:r>
            <a:r>
              <a:rPr sz="1100" kern="0" spc="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/</a:t>
            </a: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-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WAO 联合⼤会上。</a:t>
            </a:r>
            <a:endParaRPr sz="1100" dirty="0">
              <a:latin typeface="Microsoft YaHei"/>
              <a:ea typeface="Microsoft YaHei"/>
              <a:cs typeface="Microsoft YaHei"/>
            </a:endParaRPr>
          </a:p>
          <a:p>
            <a:pPr algn="l" rtl="0" eaLnBrk="0">
              <a:lnSpc>
                <a:spcPct val="119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20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40000"/>
              </a:lnSpc>
              <a:tabLst/>
            </a:pPr>
            <a:endParaRPr sz="200" dirty="0">
              <a:latin typeface="Arial"/>
              <a:ea typeface="Arial"/>
              <a:cs typeface="Arial"/>
            </a:endParaRPr>
          </a:p>
          <a:p>
            <a:pPr marL="13970" algn="l" rtl="0" eaLnBrk="0">
              <a:lnSpc>
                <a:spcPct val="92000"/>
              </a:lnSpc>
              <a:tabLst/>
            </a:pPr>
            <a:r>
              <a:rPr sz="1100" kern="0" spc="4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您的主要作者已收到</a:t>
            </a:r>
            <a:r>
              <a:rPr sz="1100" kern="0" spc="3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此录取通知。</a:t>
            </a:r>
            <a:r>
              <a:rPr sz="1100" kern="0" spc="-17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3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如果您的主要作者⽆法出席，</a:t>
            </a:r>
            <a:r>
              <a:rPr sz="1100" kern="0" spc="-20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3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任何合著者都可以代表他们出席。</a:t>
            </a:r>
            <a:endParaRPr sz="1100" dirty="0">
              <a:latin typeface="Microsoft YaHei"/>
              <a:ea typeface="Microsoft YaHei"/>
              <a:cs typeface="Microsoft YaHei"/>
            </a:endParaRPr>
          </a:p>
        </p:txBody>
      </p:sp>
      <p:graphicFrame>
        <p:nvGraphicFramePr>
          <p:cNvPr id="56" name="table 56"/>
          <p:cNvGraphicFramePr>
            <a:graphicFrameLocks noGrp="1"/>
          </p:cNvGraphicFramePr>
          <p:nvPr/>
        </p:nvGraphicFramePr>
        <p:xfrm>
          <a:off x="339852" y="3680459"/>
          <a:ext cx="6752590" cy="304800"/>
        </p:xfrm>
        <a:graphic>
          <a:graphicData uri="http://schemas.openxmlformats.org/drawingml/2006/table">
            <a:tbl>
              <a:tblPr/>
              <a:tblGrid>
                <a:gridCol w="6752590"/>
              </a:tblGrid>
              <a:tr h="29210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5B8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8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8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8" name="textbox 58"/>
          <p:cNvSpPr/>
          <p:nvPr/>
        </p:nvSpPr>
        <p:spPr>
          <a:xfrm>
            <a:off x="449580" y="3739896"/>
            <a:ext cx="6643369" cy="186054"/>
          </a:xfrm>
          <a:prstGeom prst="rect">
            <a:avLst/>
          </a:prstGeom>
          <a:solidFill>
            <a:srgbClr val="5B89B5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20000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4765" algn="l" rtl="0" eaLnBrk="0">
              <a:lnSpc>
                <a:spcPct val="90000"/>
              </a:lnSpc>
              <a:tabLst/>
            </a:pPr>
            <a:r>
              <a:rPr sz="1100" kern="0" spc="-10" dirty="0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会议详细信息如下。</a:t>
            </a:r>
            <a:endParaRPr sz="1100" dirty="0">
              <a:latin typeface="Microsoft YaHei"/>
              <a:ea typeface="Microsoft YaHei"/>
              <a:cs typeface="Microsoft YaHei"/>
            </a:endParaRPr>
          </a:p>
        </p:txBody>
      </p:sp>
      <p:sp>
        <p:nvSpPr>
          <p:cNvPr id="60" name="textbox 60"/>
          <p:cNvSpPr/>
          <p:nvPr/>
        </p:nvSpPr>
        <p:spPr>
          <a:xfrm>
            <a:off x="1836350" y="4206266"/>
            <a:ext cx="1888489" cy="48640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7015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1100" kern="0" spc="3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合著者</a:t>
            </a:r>
            <a:endParaRPr sz="1100" dirty="0">
              <a:latin typeface="Microsoft YaHei"/>
              <a:ea typeface="Microsoft YaHei"/>
              <a:cs typeface="Microsoft YaHei"/>
            </a:endParaRPr>
          </a:p>
          <a:p>
            <a:pPr algn="l" rtl="0" eaLnBrk="0">
              <a:lnSpc>
                <a:spcPct val="111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0000"/>
              </a:lnSpc>
              <a:tabLst/>
            </a:pPr>
            <a:endParaRPr sz="200" dirty="0">
              <a:latin typeface="Arial"/>
              <a:ea typeface="Arial"/>
              <a:cs typeface="Arial"/>
            </a:endParaRPr>
          </a:p>
          <a:p>
            <a:pPr marL="29844" algn="l" rtl="0" eaLnBrk="0">
              <a:lnSpc>
                <a:spcPct val="91000"/>
              </a:lnSpc>
              <a:spcBef>
                <a:spcPts val="1"/>
              </a:spcBef>
              <a:tabLst/>
            </a:pPr>
            <a:r>
              <a:rPr sz="800" kern="0" spc="-1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2025 年 3 ⽉</a:t>
            </a:r>
            <a:r>
              <a:rPr sz="800" kern="0" spc="14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800" kern="0" spc="-1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2</a:t>
            </a:r>
            <a:r>
              <a:rPr sz="800" kern="0" spc="10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800" kern="0" spc="-1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⽇上午 9:45 - </a:t>
            </a:r>
            <a:r>
              <a:rPr sz="800" kern="0" spc="-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上午 10:45</a:t>
            </a:r>
            <a:endParaRPr sz="800" dirty="0">
              <a:latin typeface="Microsoft YaHei"/>
              <a:ea typeface="Microsoft YaHei"/>
              <a:cs typeface="Microsoft YaHei"/>
            </a:endParaRPr>
          </a:p>
        </p:txBody>
      </p:sp>
      <p:sp>
        <p:nvSpPr>
          <p:cNvPr id="62" name="textbox 62"/>
          <p:cNvSpPr/>
          <p:nvPr/>
        </p:nvSpPr>
        <p:spPr>
          <a:xfrm>
            <a:off x="815454" y="4205974"/>
            <a:ext cx="1014730" cy="57848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5151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302259" algn="l" rtl="0" eaLnBrk="0">
              <a:lnSpc>
                <a:spcPct val="92000"/>
              </a:lnSpc>
              <a:tabLst/>
            </a:pPr>
            <a:r>
              <a:rPr sz="1100" kern="0" spc="-7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您的⻆⾊：</a:t>
            </a:r>
            <a:endParaRPr sz="1100" dirty="0">
              <a:latin typeface="Microsoft YaHei"/>
              <a:ea typeface="Microsoft YaHei"/>
              <a:cs typeface="Microsoft YaHei"/>
            </a:endParaRPr>
          </a:p>
          <a:p>
            <a:pPr marL="12700" algn="l" rtl="0" eaLnBrk="0">
              <a:lnSpc>
                <a:spcPct val="98000"/>
              </a:lnSpc>
              <a:spcBef>
                <a:spcPts val="550"/>
              </a:spcBef>
              <a:tabLst/>
            </a:pPr>
            <a:r>
              <a:rPr sz="1100" kern="0" spc="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会议⽇期</a:t>
            </a:r>
            <a:r>
              <a:rPr sz="1100" kern="0" spc="-3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 </a:t>
            </a:r>
            <a:r>
              <a:rPr sz="1100" kern="0" spc="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/</a:t>
            </a:r>
            <a:endParaRPr sz="1100" dirty="0">
              <a:latin typeface="Microsoft YaHei"/>
              <a:ea typeface="Microsoft YaHei"/>
              <a:cs typeface="Microsoft YaHei"/>
            </a:endParaRPr>
          </a:p>
          <a:p>
            <a:pPr algn="l" rtl="0" eaLnBrk="0">
              <a:lnSpc>
                <a:spcPct val="120000"/>
              </a:lnSpc>
              <a:tabLst/>
            </a:pPr>
            <a:endParaRPr sz="300" dirty="0">
              <a:latin typeface="Arial"/>
              <a:ea typeface="Arial"/>
              <a:cs typeface="Arial"/>
            </a:endParaRPr>
          </a:p>
          <a:p>
            <a:pPr marL="633730" algn="l" rtl="0" eaLnBrk="0">
              <a:lnSpc>
                <a:spcPts val="859"/>
              </a:lnSpc>
              <a:spcBef>
                <a:spcPts val="2"/>
              </a:spcBef>
              <a:tabLst/>
            </a:pPr>
            <a:r>
              <a:rPr sz="700" kern="0" spc="1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时间：</a:t>
            </a:r>
            <a:endParaRPr sz="700" dirty="0">
              <a:latin typeface="Microsoft YaHei"/>
              <a:ea typeface="Microsoft YaHei"/>
              <a:cs typeface="Microsoft YaHei"/>
            </a:endParaRPr>
          </a:p>
        </p:txBody>
      </p:sp>
      <p:sp>
        <p:nvSpPr>
          <p:cNvPr id="64" name="textbox 64"/>
          <p:cNvSpPr/>
          <p:nvPr/>
        </p:nvSpPr>
        <p:spPr>
          <a:xfrm>
            <a:off x="0" y="0"/>
            <a:ext cx="2178685" cy="127000"/>
          </a:xfrm>
          <a:prstGeom prst="rect">
            <a:avLst/>
          </a:prstGeom>
          <a:solidFill>
            <a:srgbClr val="F2F2F2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marL="31750" algn="l" rtl="0" eaLnBrk="0">
              <a:lnSpc>
                <a:spcPts val="1000"/>
              </a:lnSpc>
              <a:tabLst>
                <a:tab pos="158750" algn="l"/>
              </a:tabLst>
            </a:pPr>
            <a:r>
              <a:rPr sz="600" kern="0" spc="0" dirty="0">
                <a:solidFill>
                  <a:srgbClr val="0F2B46">
                    <a:alpha val="100000"/>
                  </a:srgbClr>
                </a:solidFill>
                <a:latin typeface="Microsoft YaHei"/>
                <a:ea typeface="Microsoft YaHei"/>
                <a:cs typeface="Microsoft YaHei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F2B46"/>
                      <wpsdc:folHlinkClr xmlns:wpsdc="http://www.wps.cn/officeDocument/2017/drawingmlCustomData" val="0F2B46"/>
                      <wpsdc:hlinkUnderline xmlns:wpsdc="http://www.wps.cn/officeDocument/2017/drawingmlCustomData" val="0"/>
                    </a:ext>
                  </a:extLst>
                </a:hlinkClick>
              </a:rPr>
              <a:t>	</a:t>
            </a:r>
            <a:r>
              <a:rPr sz="600" kern="0" spc="-20" dirty="0">
                <a:solidFill>
                  <a:srgbClr val="0F2B46">
                    <a:alpha val="100000"/>
                  </a:srgbClr>
                </a:solidFill>
                <a:latin typeface="Microsoft YaHei"/>
                <a:ea typeface="Microsoft YaHei"/>
                <a:cs typeface="Microsoft YaHei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F2B46"/>
                      <wpsdc:folHlinkClr xmlns:wpsdc="http://www.wps.cn/officeDocument/2017/drawingmlCustomData" val="0F2B46"/>
                      <wpsdc:hlinkUnderline xmlns:wpsdc="http://www.wps.cn/officeDocument/2017/drawingmlCustomData" val="0"/>
                    </a:ext>
                  </a:extLst>
                </a:hlinkClick>
              </a:rPr>
              <a:t> </a:t>
            </a:r>
            <a:r>
              <a:rPr sz="600" kern="0" spc="0" dirty="0">
                <a:solidFill>
                  <a:srgbClr val="0F2B46">
                    <a:alpha val="80000"/>
                  </a:srgbClr>
                </a:solidFill>
                <a:latin typeface="Microsoft YaHei"/>
                <a:ea typeface="Microsoft YaHei"/>
                <a:cs typeface="Microsoft YaHei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F2B46"/>
                      <wpsdc:folHlinkClr xmlns:wpsdc="http://www.wps.cn/officeDocument/2017/drawingmlCustomData" val="0F2B46"/>
                      <wpsdc:hlinkUnderline xmlns:wpsdc="http://www.wps.cn/officeDocument/2017/drawingmlCustomData" val="0"/>
                    </a:ext>
                  </a:extLst>
                </a:hlinkClick>
              </a:rPr>
              <a:t>从英语翻译成中⽂(简体) - www.</a:t>
            </a:r>
            <a:r>
              <a:rPr sz="600" kern="0" spc="-10" dirty="0">
                <a:solidFill>
                  <a:srgbClr val="0F2B46">
                    <a:alpha val="80000"/>
                  </a:srgbClr>
                </a:solidFill>
                <a:latin typeface="Microsoft YaHei"/>
                <a:ea typeface="Microsoft YaHei"/>
                <a:cs typeface="Microsoft YaHei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F2B46"/>
                      <wpsdc:folHlinkClr xmlns:wpsdc="http://www.wps.cn/officeDocument/2017/drawingmlCustomData" val="0F2B46"/>
                      <wpsdc:hlinkUnderline xmlns:wpsdc="http://www.wps.cn/officeDocument/2017/drawingmlCustomData" val="0"/>
                    </a:ext>
                  </a:extLst>
                </a:hlinkClick>
              </a:rPr>
              <a:t>onlinedoctranslator.com</a:t>
            </a:r>
            <a:endParaRPr sz="600" dirty="0">
              <a:latin typeface="Microsoft YaHei"/>
              <a:ea typeface="Microsoft YaHei"/>
              <a:cs typeface="Microsoft YaHei"/>
            </a:endParaRPr>
          </a:p>
        </p:txBody>
      </p:sp>
      <p:pic>
        <p:nvPicPr>
          <p:cNvPr id="66" name="picture 6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31750" y="0"/>
            <a:ext cx="127000" cy="127000"/>
          </a:xfrm>
          <a:prstGeom prst="rect">
            <a:avLst/>
          </a:prstGeom>
        </p:spPr>
      </p:pic>
      <p:sp>
        <p:nvSpPr>
          <p:cNvPr id="68" name="textbox 68"/>
          <p:cNvSpPr/>
          <p:nvPr/>
        </p:nvSpPr>
        <p:spPr>
          <a:xfrm>
            <a:off x="876554" y="5375402"/>
            <a:ext cx="603250" cy="16763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1431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5000"/>
              </a:lnSpc>
              <a:tabLst/>
            </a:pPr>
            <a:r>
              <a:rPr sz="1100" kern="0" spc="-2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推介会：</a:t>
            </a:r>
            <a:endParaRPr sz="1100" dirty="0">
              <a:latin typeface="Microsoft YaHei"/>
              <a:ea typeface="Microsoft YaHei"/>
              <a:cs typeface="Microsoft YaHei"/>
            </a:endParaRPr>
          </a:p>
        </p:txBody>
      </p:sp>
      <p:sp>
        <p:nvSpPr>
          <p:cNvPr id="70" name="textbox 70"/>
          <p:cNvSpPr/>
          <p:nvPr/>
        </p:nvSpPr>
        <p:spPr>
          <a:xfrm>
            <a:off x="3746398" y="10102279"/>
            <a:ext cx="79375" cy="13207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1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ct val="100000"/>
              </a:lnSpc>
              <a:tabLst/>
            </a:pPr>
            <a:r>
              <a:rPr sz="700" kern="0" spc="-10" dirty="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1</a:t>
            </a:r>
            <a:endParaRPr sz="700" dirty="0">
              <a:latin typeface="Microsoft YaHei"/>
              <a:ea typeface="Microsoft YaHei"/>
              <a:cs typeface="Microsoft YaHe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satMod val="110000"/>
                <a:lum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satMod val="105000"/>
                <a:lum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shade val="94000"/>
              </a:schemeClr>
            </a:gs>
            <a:gs pos="50000">
              <a:schemeClr val="phClr">
                <a:lumMod val="110000"/>
                <a:satMod val="100000"/>
                <a:tint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ap:Properties xmlns:vt="http://schemas.openxmlformats.org/officeDocument/2006/docPropsVTypes" xmlns:ap="http://schemas.openxmlformats.org/officeDocument/2006/extended-properti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2024-12-06T11:00:14Z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O">
    <vt:lpwstr>wqlLaW5nc29mdCBQREYgdG8gV1BTIDEwMA</vt:lpwstr>
  </property>
  <property fmtid="{D5CDD505-2E9C-101B-9397-08002B2CF9AE}" pid="3" name="Created">
    <vt:filetime>2024-12-20T10:40:33</vt:filetime>
  </property>
</Properties>
</file>